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9" r:id="rId4"/>
    <p:sldId id="260" r:id="rId5"/>
    <p:sldId id="271" r:id="rId6"/>
    <p:sldId id="263" r:id="rId7"/>
    <p:sldId id="265" r:id="rId8"/>
    <p:sldId id="266" r:id="rId9"/>
    <p:sldId id="262" r:id="rId10"/>
    <p:sldId id="270" r:id="rId11"/>
    <p:sldId id="268" r:id="rId12"/>
    <p:sldId id="269"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5/7/2023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7" tIns="48329" rIns="96657" bIns="48329" rtlCol="0" anchor="b"/>
          <a:lstStyle>
            <a:lvl1pPr algn="r">
              <a:defRPr sz="1200"/>
            </a:lvl1pPr>
          </a:lstStyle>
          <a:p>
            <a:fld id="{7241B368-10FB-4EEC-965E-41BD077CE4A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7" tIns="48329" rIns="96657" bIns="48329" rtlCol="0"/>
          <a:lstStyle>
            <a:lvl1pPr algn="r">
              <a:defRPr sz="1200"/>
            </a:lvl1pPr>
          </a:lstStyle>
          <a:p>
            <a:r>
              <a:rPr lang="en-US"/>
              <a:t>5/7/2023 am</a:t>
            </a:r>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7" tIns="48329" rIns="96657" bIns="483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7" tIns="48329" rIns="96657" bIns="48329" rtlCol="0" anchor="b"/>
          <a:lstStyle>
            <a:lvl1pPr algn="r">
              <a:defRPr sz="1200"/>
            </a:lvl1pPr>
          </a:lstStyle>
          <a:p>
            <a:fld id="{C7BE48B7-5281-4BE2-846A-68CB54000218}"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screen"/>
          <a:srcRect/>
          <a:stretch>
            <a:fillRect/>
          </a:stretch>
        </a:blipFill>
        <a:effectLst/>
      </p:bgPr>
    </p:bg>
    <p:spTree>
      <p:nvGrpSpPr>
        <p:cNvPr id="1" name=""/>
        <p:cNvGrpSpPr/>
        <p:nvPr/>
      </p:nvGrpSpPr>
      <p:grpSpPr>
        <a:xfrm>
          <a:off x="0" y="0"/>
          <a:ext cx="0" cy="0"/>
          <a:chOff x="0" y="0"/>
          <a:chExt cx="0" cy="0"/>
        </a:xfrm>
      </p:grpSpPr>
      <p:pic>
        <p:nvPicPr>
          <p:cNvPr id="7" name="Picture 6" descr="5-00332_grey-bar.png"/>
          <p:cNvPicPr>
            <a:picLocks noChangeAspect="1"/>
          </p:cNvPicPr>
          <p:nvPr/>
        </p:nvPicPr>
        <p:blipFill>
          <a:blip r:embed="rId3"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76200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62000" y="3881735"/>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24" descr="C:\Program Files\Microsoft Resource DVD Artwork\DVD_ART\Artwork_Imagery\Shapes and Graphics\Line\faded white line.png"/>
          <p:cNvPicPr>
            <a:picLocks noChangeAspect="1" noChangeArrowheads="1"/>
          </p:cNvPicPr>
          <p:nvPr/>
        </p:nvPicPr>
        <p:blipFill>
          <a:blip r:embed="rId4" cstate="screen"/>
          <a:srcRect/>
          <a:stretch>
            <a:fillRect/>
          </a:stretch>
        </p:blipFill>
        <p:spPr bwMode="auto">
          <a:xfrm>
            <a:off x="-238125" y="5623686"/>
            <a:ext cx="8696325" cy="19050"/>
          </a:xfrm>
          <a:prstGeom prst="rect">
            <a:avLst/>
          </a:prstGeom>
          <a:noFill/>
        </p:spPr>
      </p:pic>
    </p:spTree>
    <p:extLst>
      <p:ext uri="{BB962C8B-B14F-4D97-AF65-F5344CB8AC3E}">
        <p14:creationId xmlns:p14="http://schemas.microsoft.com/office/powerpoint/2010/main" val="2272998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chemeClr val="tx1"/>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extLst>
      <p:ext uri="{BB962C8B-B14F-4D97-AF65-F5344CB8AC3E}">
        <p14:creationId xmlns:p14="http://schemas.microsoft.com/office/powerpoint/2010/main" val="427884651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pic>
        <p:nvPicPr>
          <p:cNvPr id="9" name="Picture 8" descr="5-00332_grey-bar.png"/>
          <p:cNvPicPr>
            <a:picLocks noChangeAspect="1"/>
          </p:cNvPicPr>
          <p:nvPr/>
        </p:nvPicPr>
        <p:blipFill>
          <a:blip r:embed="rId2"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381000" y="832356"/>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381000" y="3048000"/>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6" name="Picture 24" descr="C:\Program Files\Microsoft Resource DVD Artwork\DVD_ART\Artwork_Imagery\Shapes and Graphics\Line\faded white line.png"/>
          <p:cNvPicPr>
            <a:picLocks noChangeAspect="1" noChangeArrowheads="1"/>
          </p:cNvPicPr>
          <p:nvPr/>
        </p:nvPicPr>
        <p:blipFill>
          <a:blip r:embed="rId3" cstate="screen"/>
          <a:srcRect/>
          <a:stretch>
            <a:fillRect/>
          </a:stretch>
        </p:blipFill>
        <p:spPr bwMode="auto">
          <a:xfrm>
            <a:off x="-238125" y="5623432"/>
            <a:ext cx="8696325" cy="19050"/>
          </a:xfrm>
          <a:prstGeom prst="rect">
            <a:avLst/>
          </a:prstGeom>
          <a:noFill/>
        </p:spPr>
      </p:pic>
      <p:sp>
        <p:nvSpPr>
          <p:cNvPr id="7" name="Text Placeholder 6"/>
          <p:cNvSpPr>
            <a:spLocks noGrp="1"/>
          </p:cNvSpPr>
          <p:nvPr>
            <p:ph type="body" sz="quarter" idx="10" hasCustomPrompt="1"/>
          </p:nvPr>
        </p:nvSpPr>
        <p:spPr>
          <a:xfrm>
            <a:off x="1072886" y="4572000"/>
            <a:ext cx="7690114" cy="1066800"/>
          </a:xfrm>
          <a:effectLst>
            <a:reflection blurRad="6350" stA="52000" endA="300" endPos="35000" dir="5400000" sy="-100000" algn="bl" rotWithShape="0"/>
          </a:effectLst>
        </p:spPr>
        <p:txBody>
          <a:bodyPr anchor="t" anchorCtr="0">
            <a:noAutofit/>
            <a:scene3d>
              <a:camera prst="orthographicFront"/>
              <a:lightRig rig="flat" dir="t"/>
            </a:scene3d>
            <a:sp3d>
              <a:contourClr>
                <a:schemeClr val="accent4">
                  <a:lumMod val="50000"/>
                </a:schemeClr>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4">
                      <a:lumMod val="50000"/>
                    </a:schemeClr>
                  </a:solidFill>
                </a:ln>
                <a:solidFill>
                  <a:schemeClr val="tx1"/>
                </a:solidFill>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240842228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pic>
        <p:nvPicPr>
          <p:cNvPr id="9" name="Picture 8" descr="5-00332_grey-bar.png"/>
          <p:cNvPicPr>
            <a:picLocks noChangeAspect="1"/>
          </p:cNvPicPr>
          <p:nvPr/>
        </p:nvPicPr>
        <p:blipFill>
          <a:blip r:embed="rId2"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381000" y="832356"/>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381000" y="3048000"/>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6" name="Picture 24" descr="C:\Program Files\Microsoft Resource DVD Artwork\DVD_ART\Artwork_Imagery\Shapes and Graphics\Line\faded white line.png"/>
          <p:cNvPicPr>
            <a:picLocks noChangeAspect="1" noChangeArrowheads="1"/>
          </p:cNvPicPr>
          <p:nvPr/>
        </p:nvPicPr>
        <p:blipFill>
          <a:blip r:embed="rId3" cstate="screen"/>
          <a:srcRect/>
          <a:stretch>
            <a:fillRect/>
          </a:stretch>
        </p:blipFill>
        <p:spPr bwMode="auto">
          <a:xfrm>
            <a:off x="-238125" y="5623432"/>
            <a:ext cx="8696325" cy="19050"/>
          </a:xfrm>
          <a:prstGeom prst="rect">
            <a:avLst/>
          </a:prstGeom>
          <a:noFill/>
        </p:spPr>
      </p:pic>
      <p:sp>
        <p:nvSpPr>
          <p:cNvPr id="7" name="Text Placeholder 6"/>
          <p:cNvSpPr>
            <a:spLocks noGrp="1"/>
          </p:cNvSpPr>
          <p:nvPr>
            <p:ph type="body" sz="quarter" idx="10" hasCustomPrompt="1"/>
          </p:nvPr>
        </p:nvSpPr>
        <p:spPr>
          <a:xfrm>
            <a:off x="1072886" y="4572000"/>
            <a:ext cx="7690114" cy="1066800"/>
          </a:xfrm>
          <a:effectLst>
            <a:reflection blurRad="6350" stA="52000" endA="300" endPos="35000" dir="5400000" sy="-100000" algn="bl" rotWithShape="0"/>
          </a:effectLst>
        </p:spPr>
        <p:txBody>
          <a:bodyPr anchor="t" anchorCtr="0">
            <a:noAutofit/>
            <a:scene3d>
              <a:camera prst="orthographicFront"/>
              <a:lightRig rig="flat" dir="t"/>
            </a:scene3d>
            <a:sp3d>
              <a:contourClr>
                <a:schemeClr val="accent4">
                  <a:lumMod val="50000"/>
                </a:schemeClr>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4">
                      <a:lumMod val="50000"/>
                    </a:schemeClr>
                  </a:solidFill>
                </a:ln>
                <a:solidFill>
                  <a:schemeClr val="tx1"/>
                </a:solidFill>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5142043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4911132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21787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4029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55854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627822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150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chemeClr val="tx1"/>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3899219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screen"/>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1262043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effectLst/>
          <a:latin typeface="+mj-lt"/>
          <a:ea typeface="+mn-ea"/>
          <a:cs typeface="Arial" charset="0"/>
        </a:defRPr>
      </a:lvl1pPr>
    </p:titleStyle>
    <p:bodyStyle>
      <a:lvl1pPr marL="460375" indent="-460375" algn="l" defTabSz="914363" rtl="0" eaLnBrk="1" latinLnBrk="0" hangingPunct="1">
        <a:lnSpc>
          <a:spcPct val="90000"/>
        </a:lnSpc>
        <a:spcBef>
          <a:spcPct val="20000"/>
        </a:spcBef>
        <a:buFontTx/>
        <a:buBlip>
          <a:blip r:embed="rId14"/>
        </a:buBlip>
        <a:defRPr sz="3200" kern="1200">
          <a:solidFill>
            <a:schemeClr val="bg1"/>
          </a:solidFill>
          <a:latin typeface="+mn-lt"/>
          <a:ea typeface="+mn-ea"/>
          <a:cs typeface="+mn-cs"/>
        </a:defRPr>
      </a:lvl1pPr>
      <a:lvl2pPr marL="854075" indent="-393700" algn="l" defTabSz="914363" rtl="0" eaLnBrk="1" latinLnBrk="0" hangingPunct="1">
        <a:lnSpc>
          <a:spcPct val="90000"/>
        </a:lnSpc>
        <a:spcBef>
          <a:spcPct val="20000"/>
        </a:spcBef>
        <a:buFontTx/>
        <a:buBlip>
          <a:blip r:embed="rId15"/>
        </a:buBlip>
        <a:defRPr sz="2800" kern="1200">
          <a:solidFill>
            <a:schemeClr val="bg1"/>
          </a:solidFill>
          <a:latin typeface="+mn-lt"/>
          <a:ea typeface="+mn-ea"/>
          <a:cs typeface="+mn-cs"/>
        </a:defRPr>
      </a:lvl2pPr>
      <a:lvl3pPr marL="1258888" indent="-404813"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3pPr>
      <a:lvl4pPr marL="1655763" indent="-396875"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4pPr>
      <a:lvl5pPr marL="1941513" indent="-400050"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975"/>
            <a:ext cx="7772400" cy="1994392"/>
          </a:xfrm>
          <a:noFill/>
        </p:spPr>
        <p:txBody>
          <a:bodyPr>
            <a:spAutoFit/>
          </a:bodyPr>
          <a:lstStyle/>
          <a:p>
            <a:pPr algn="ctr"/>
            <a:r>
              <a:rPr lang="en-US" b="1" baseline="0" dirty="0"/>
              <a:t>Paul’s Prayer For The Colossians</a:t>
            </a:r>
            <a:br>
              <a:rPr lang="en-US" b="1" baseline="0" dirty="0"/>
            </a:br>
            <a:r>
              <a:rPr lang="en-US" sz="3600" b="1" dirty="0"/>
              <a:t>Colossians 1:9-14</a:t>
            </a:r>
            <a:endParaRPr lang="en-US" dirty="0"/>
          </a:p>
        </p:txBody>
      </p:sp>
      <p:sp>
        <p:nvSpPr>
          <p:cNvPr id="5" name="Slide Number Placeholder 4"/>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1</a:t>
            </a:fld>
            <a:endParaRPr lang="en-US" dirty="0"/>
          </a:p>
        </p:txBody>
      </p:sp>
      <p:sp>
        <p:nvSpPr>
          <p:cNvPr id="4" name="TextBox 3"/>
          <p:cNvSpPr txBox="1"/>
          <p:nvPr/>
        </p:nvSpPr>
        <p:spPr>
          <a:xfrm>
            <a:off x="590733" y="3429000"/>
            <a:ext cx="7962534" cy="1261884"/>
          </a:xfrm>
          <a:prstGeom prst="rect">
            <a:avLst/>
          </a:prstGeom>
          <a:noFill/>
        </p:spPr>
        <p:txBody>
          <a:bodyPr wrap="square" rtlCol="0">
            <a:spAutoFit/>
          </a:bodyPr>
          <a:lstStyle/>
          <a:p>
            <a:pPr algn="ctr"/>
            <a:r>
              <a:rPr lang="en-US" sz="4000" dirty="0">
                <a:solidFill>
                  <a:schemeClr val="accent2">
                    <a:lumMod val="50000"/>
                  </a:schemeClr>
                </a:solidFill>
              </a:rPr>
              <a:t>Paul often prays for the saints.</a:t>
            </a:r>
          </a:p>
          <a:p>
            <a:pPr lvl="1" algn="ctr"/>
            <a:r>
              <a:rPr lang="en-US" sz="3600" dirty="0">
                <a:solidFill>
                  <a:schemeClr val="accent2">
                    <a:lumMod val="50000"/>
                  </a:schemeClr>
                </a:solidFill>
              </a:rPr>
              <a:t>Philippians 1:9-11; Ephesians 1:15-20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381000" y="1412874"/>
            <a:ext cx="8382000" cy="3715504"/>
          </a:xfrm>
          <a:noFill/>
        </p:spPr>
        <p:txBody>
          <a:bodyPr>
            <a:spAutoFit/>
          </a:bodyPr>
          <a:lstStyle/>
          <a:p>
            <a:pPr>
              <a:lnSpc>
                <a:spcPct val="120000"/>
              </a:lnSpc>
            </a:pPr>
            <a:r>
              <a:rPr lang="en-US" sz="3600" b="1" baseline="0" dirty="0"/>
              <a:t>What is the purpose of such power?</a:t>
            </a:r>
          </a:p>
          <a:p>
            <a:pPr lvl="1">
              <a:lnSpc>
                <a:spcPct val="120000"/>
              </a:lnSpc>
            </a:pPr>
            <a:r>
              <a:rPr lang="en-US" baseline="0" dirty="0"/>
              <a:t> </a:t>
            </a:r>
            <a:r>
              <a:rPr lang="en-US" i="1" baseline="0" dirty="0"/>
              <a:t>“for all PATIENCE and LONGSUFFERING with JOY” </a:t>
            </a:r>
            <a:r>
              <a:rPr lang="en-US" baseline="0" dirty="0"/>
              <a:t>– (</a:t>
            </a:r>
            <a:r>
              <a:rPr lang="en-US" dirty="0"/>
              <a:t>c</a:t>
            </a:r>
            <a:r>
              <a:rPr lang="en-US" baseline="0" dirty="0"/>
              <a:t>f. Galatians 5:22-23)</a:t>
            </a:r>
          </a:p>
          <a:p>
            <a:pPr marL="0" indent="0">
              <a:lnSpc>
                <a:spcPct val="120000"/>
              </a:lnSpc>
              <a:buNone/>
            </a:pPr>
            <a:endParaRPr lang="en-US" baseline="0" dirty="0"/>
          </a:p>
          <a:p>
            <a:pPr>
              <a:lnSpc>
                <a:spcPct val="120000"/>
              </a:lnSpc>
            </a:pPr>
            <a:r>
              <a:rPr lang="en-US" b="1" baseline="0" dirty="0">
                <a:solidFill>
                  <a:srgbClr val="FF0000"/>
                </a:solidFill>
              </a:rPr>
              <a:t>Are we experiencing this strength which God gives to those who do His will?</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76200" y="1137391"/>
            <a:ext cx="8991600" cy="5692328"/>
          </a:xfrm>
          <a:noFill/>
        </p:spPr>
        <p:txBody>
          <a:bodyPr wrap="square">
            <a:spAutoFit/>
          </a:bodyPr>
          <a:lstStyle/>
          <a:p>
            <a:pPr>
              <a:spcBef>
                <a:spcPts val="0"/>
              </a:spcBef>
              <a:buNone/>
            </a:pPr>
            <a:r>
              <a:rPr lang="en-US" sz="3500" b="1" baseline="0" dirty="0">
                <a:solidFill>
                  <a:srgbClr val="FF0000"/>
                </a:solidFill>
              </a:rPr>
              <a:t>For what did he pray? </a:t>
            </a:r>
          </a:p>
          <a:p>
            <a:pPr>
              <a:spcBef>
                <a:spcPts val="0"/>
              </a:spcBef>
            </a:pPr>
            <a:r>
              <a:rPr lang="en-US" i="1" baseline="0" dirty="0"/>
              <a:t>“Giving thanks to the father”</a:t>
            </a:r>
            <a:r>
              <a:rPr lang="en-US" baseline="0" dirty="0"/>
              <a:t> (12-14)</a:t>
            </a:r>
          </a:p>
          <a:p>
            <a:pPr lvl="1">
              <a:spcBef>
                <a:spcPts val="0"/>
              </a:spcBef>
            </a:pPr>
            <a:r>
              <a:rPr lang="en-US" baseline="0" dirty="0"/>
              <a:t>Christians,</a:t>
            </a:r>
            <a:r>
              <a:rPr lang="en-US" dirty="0"/>
              <a:t> be thankful. </a:t>
            </a:r>
            <a:r>
              <a:rPr lang="en-US" baseline="0" dirty="0"/>
              <a:t>1 Thessalonians 5:18</a:t>
            </a:r>
          </a:p>
          <a:p>
            <a:pPr>
              <a:spcBef>
                <a:spcPts val="0"/>
              </a:spcBef>
            </a:pPr>
            <a:r>
              <a:rPr lang="en-US" dirty="0"/>
              <a:t>Why?</a:t>
            </a:r>
          </a:p>
          <a:p>
            <a:pPr lvl="1">
              <a:spcBef>
                <a:spcPts val="0"/>
              </a:spcBef>
            </a:pPr>
            <a:r>
              <a:rPr lang="en-US" baseline="0" dirty="0"/>
              <a:t>God </a:t>
            </a:r>
            <a:r>
              <a:rPr lang="en-US" dirty="0"/>
              <a:t>has </a:t>
            </a:r>
            <a:r>
              <a:rPr lang="en-US" i="1" dirty="0"/>
              <a:t>“made us meet to be partakers of the inheritance of the saints in light”</a:t>
            </a:r>
            <a:r>
              <a:rPr lang="en-US" dirty="0"/>
              <a:t> (12) – cf. 1 Peter 1:3-5</a:t>
            </a:r>
          </a:p>
          <a:p>
            <a:pPr lvl="1">
              <a:spcBef>
                <a:spcPts val="0"/>
              </a:spcBef>
            </a:pPr>
            <a:r>
              <a:rPr lang="en-US" baseline="0" dirty="0"/>
              <a:t>God has </a:t>
            </a:r>
            <a:r>
              <a:rPr lang="en-US" i="1" baseline="0" dirty="0"/>
              <a:t>“delivered us from the power of darkness”</a:t>
            </a:r>
            <a:br>
              <a:rPr lang="en-US" baseline="0" dirty="0"/>
            </a:br>
            <a:r>
              <a:rPr lang="en-US" baseline="0" dirty="0"/>
              <a:t> – cf. Ephesians 2:1-5</a:t>
            </a:r>
          </a:p>
          <a:p>
            <a:pPr lvl="1">
              <a:spcBef>
                <a:spcPts val="0"/>
              </a:spcBef>
            </a:pPr>
            <a:r>
              <a:rPr lang="en-US" baseline="0" dirty="0"/>
              <a:t>God has </a:t>
            </a:r>
            <a:r>
              <a:rPr lang="en-US" i="1" baseline="0" dirty="0"/>
              <a:t>“translated us into the kingdom of the Son of His love”</a:t>
            </a:r>
            <a:r>
              <a:rPr lang="en-US" baseline="0" dirty="0"/>
              <a:t> (13)</a:t>
            </a:r>
          </a:p>
          <a:p>
            <a:pPr lvl="2">
              <a:spcBef>
                <a:spcPts val="0"/>
              </a:spcBef>
            </a:pPr>
            <a:r>
              <a:rPr lang="en-US" sz="2800" baseline="0" dirty="0"/>
              <a:t>In Whom we have </a:t>
            </a:r>
            <a:r>
              <a:rPr lang="en-US" sz="2800" i="1" baseline="0" dirty="0"/>
              <a:t>“redemption through His blood”</a:t>
            </a:r>
          </a:p>
          <a:p>
            <a:pPr lvl="2">
              <a:spcBef>
                <a:spcPts val="0"/>
              </a:spcBef>
            </a:pPr>
            <a:r>
              <a:rPr lang="en-US" sz="2800" baseline="0" dirty="0"/>
              <a:t>In Whom we have </a:t>
            </a:r>
            <a:r>
              <a:rPr lang="en-US" sz="2800" i="1" baseline="0" dirty="0"/>
              <a:t>“the forgiveness of sins” </a:t>
            </a:r>
            <a:r>
              <a:rPr lang="en-US" sz="2800" baseline="0" dirty="0"/>
              <a:t>–</a:t>
            </a:r>
            <a:br>
              <a:rPr lang="en-US" sz="2800" baseline="0" dirty="0"/>
            </a:br>
            <a:r>
              <a:rPr lang="en-US" sz="2800" baseline="0" dirty="0"/>
              <a:t>cf. Revelation1:5-6</a:t>
            </a:r>
            <a:endParaRPr lang="en-US" baseline="0" dirty="0"/>
          </a:p>
          <a:p>
            <a:pPr>
              <a:spcBef>
                <a:spcPts val="0"/>
              </a:spcBef>
            </a:pPr>
            <a:r>
              <a:rPr lang="en-US" b="1" baseline="0" dirty="0">
                <a:solidFill>
                  <a:srgbClr val="FF0000"/>
                </a:solidFill>
              </a:rPr>
              <a:t>Are we </a:t>
            </a:r>
            <a:r>
              <a:rPr lang="en-US" b="1" dirty="0">
                <a:solidFill>
                  <a:srgbClr val="FF0000"/>
                </a:solidFill>
              </a:rPr>
              <a:t>thankful?</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17" presetClass="entr" presetSubtype="1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17" presetClass="entr" presetSubtype="1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6" end="6"/>
                                            </p:txEl>
                                          </p:spTgt>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p:cTn id="44"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7" end="7"/>
                                            </p:txEl>
                                          </p:spTgt>
                                        </p:tgtEl>
                                        <p:attrNameLst>
                                          <p:attrName>ppt_h</p:attrName>
                                        </p:attrNameLst>
                                      </p:cBhvr>
                                      <p:tavLst>
                                        <p:tav tm="0">
                                          <p:val>
                                            <p:strVal val="#ppt_h"/>
                                          </p:val>
                                        </p:tav>
                                        <p:tav tm="100000">
                                          <p:val>
                                            <p:strVal val="#ppt_h"/>
                                          </p:val>
                                        </p:tav>
                                      </p:tavLst>
                                    </p:anim>
                                  </p:childTnLst>
                                </p:cTn>
                              </p:par>
                              <p:par>
                                <p:cTn id="46" presetID="17" presetClass="entr" presetSubtype="10" fill="hold" grpId="0"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p:cTn id="48"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17" presetClass="entr" presetSubtype="10" fill="hold" grpId="0"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p:cTn id="54"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76200" y="901158"/>
            <a:ext cx="8991600" cy="5927777"/>
          </a:xfrm>
          <a:noFill/>
        </p:spPr>
        <p:txBody>
          <a:bodyPr wrap="square">
            <a:spAutoFit/>
          </a:bodyPr>
          <a:lstStyle/>
          <a:p>
            <a:pPr>
              <a:spcBef>
                <a:spcPts val="0"/>
              </a:spcBef>
            </a:pPr>
            <a:r>
              <a:rPr lang="en-US" sz="3600" b="1" baseline="0" dirty="0">
                <a:solidFill>
                  <a:srgbClr val="FF0000"/>
                </a:solidFill>
              </a:rPr>
              <a:t>For what did he pray?</a:t>
            </a:r>
          </a:p>
          <a:p>
            <a:pPr>
              <a:spcBef>
                <a:spcPts val="0"/>
              </a:spcBef>
              <a:buNone/>
            </a:pPr>
            <a:r>
              <a:rPr lang="en-US" sz="2800" dirty="0"/>
              <a:t>Colossians 1:9-14, </a:t>
            </a:r>
            <a:r>
              <a:rPr lang="en-US" sz="2800" i="1" dirty="0"/>
              <a:t>“For this cause we also, since the day we heard (it), do not cease to pray and make request for you,</a:t>
            </a:r>
          </a:p>
          <a:p>
            <a:pPr marL="514350" indent="-514350">
              <a:spcBef>
                <a:spcPts val="0"/>
              </a:spcBef>
              <a:buAutoNum type="arabicPeriod"/>
            </a:pPr>
            <a:r>
              <a:rPr lang="en-US" sz="2800" i="1" u="sng" dirty="0"/>
              <a:t>that ye may be filled with the knowledge of his will</a:t>
            </a:r>
            <a:r>
              <a:rPr lang="en-US" sz="2800" i="1" dirty="0"/>
              <a:t> in all spiritual wisdom and understanding,</a:t>
            </a:r>
          </a:p>
          <a:p>
            <a:pPr marL="514350" indent="-514350">
              <a:spcBef>
                <a:spcPts val="0"/>
              </a:spcBef>
              <a:buAutoNum type="arabicPeriod"/>
            </a:pPr>
            <a:r>
              <a:rPr lang="en-US" sz="2800" i="1" dirty="0"/>
              <a:t>to </a:t>
            </a:r>
            <a:r>
              <a:rPr lang="en-US" sz="2800" i="1" u="sng" dirty="0"/>
              <a:t>walk worthily of the Lord unto all pleasing</a:t>
            </a:r>
            <a:r>
              <a:rPr lang="en-US" sz="2800" i="1" dirty="0"/>
              <a:t>, bearing fruit in every good work, and increasing in the knowledge of God;</a:t>
            </a:r>
          </a:p>
          <a:p>
            <a:pPr marL="514350" indent="-514350">
              <a:spcBef>
                <a:spcPts val="0"/>
              </a:spcBef>
              <a:buAutoNum type="arabicPeriod"/>
            </a:pPr>
            <a:r>
              <a:rPr lang="en-US" sz="2800" i="1" u="sng" dirty="0"/>
              <a:t>strengthened with all power</a:t>
            </a:r>
            <a:r>
              <a:rPr lang="en-US" sz="2800" i="1" dirty="0"/>
              <a:t>, according to the might of his glory, unto all patience and longsuffering with joy;</a:t>
            </a:r>
          </a:p>
          <a:p>
            <a:pPr marL="514350" indent="-514350">
              <a:spcBef>
                <a:spcPts val="0"/>
              </a:spcBef>
              <a:buAutoNum type="arabicPeriod"/>
            </a:pPr>
            <a:r>
              <a:rPr lang="en-US" sz="2800" i="1" u="sng" dirty="0"/>
              <a:t>giving thanks unto the Father</a:t>
            </a:r>
            <a:r>
              <a:rPr lang="en-US" sz="2800" i="1" dirty="0"/>
              <a:t>, who made us meet to be partakers of the inheritance of the saints in light; who delivered us out of the power of darkness, and translated us into the kingdom of the Son of his love; in whom we have our redemption, the forgiveness of our sins.”</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12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b="1" baseline="0" dirty="0"/>
              <a:t>Paul’s Prayer For The Colossians</a:t>
            </a:r>
            <a:endParaRPr lang="en-US" dirty="0"/>
          </a:p>
        </p:txBody>
      </p:sp>
      <p:sp>
        <p:nvSpPr>
          <p:cNvPr id="3" name="Content Placeholder 2"/>
          <p:cNvSpPr>
            <a:spLocks noGrp="1"/>
          </p:cNvSpPr>
          <p:nvPr>
            <p:ph idx="1"/>
          </p:nvPr>
        </p:nvSpPr>
        <p:spPr>
          <a:xfrm>
            <a:off x="457200" y="1600201"/>
            <a:ext cx="8229600" cy="3459409"/>
          </a:xfrm>
          <a:noFill/>
        </p:spPr>
        <p:txBody>
          <a:bodyPr/>
          <a:lstStyle/>
          <a:p>
            <a:pPr>
              <a:buNone/>
            </a:pPr>
            <a:r>
              <a:rPr lang="en-US" b="1" baseline="0" dirty="0">
                <a:solidFill>
                  <a:srgbClr val="FF0000"/>
                </a:solidFill>
                <a:latin typeface="Tahoma" pitchFamily="34" charset="0"/>
                <a:ea typeface="Tahoma" pitchFamily="34" charset="0"/>
                <a:cs typeface="Tahoma" pitchFamily="34" charset="0"/>
              </a:rPr>
              <a:t>For what did he pray? 1:9</a:t>
            </a:r>
          </a:p>
          <a:p>
            <a:r>
              <a:rPr lang="en-US" i="1" baseline="0" dirty="0">
                <a:latin typeface="Tahoma" pitchFamily="34" charset="0"/>
                <a:ea typeface="Tahoma" pitchFamily="34" charset="0"/>
                <a:cs typeface="Tahoma" pitchFamily="34" charset="0"/>
              </a:rPr>
              <a:t>“Filled”</a:t>
            </a:r>
          </a:p>
          <a:p>
            <a:r>
              <a:rPr lang="en-US" i="1" baseline="0" dirty="0">
                <a:latin typeface="Tahoma" pitchFamily="34" charset="0"/>
                <a:ea typeface="Tahoma" pitchFamily="34" charset="0"/>
                <a:cs typeface="Tahoma" pitchFamily="34" charset="0"/>
              </a:rPr>
              <a:t>“The Knowledge Of His Will”</a:t>
            </a:r>
          </a:p>
          <a:p>
            <a:r>
              <a:rPr lang="en-US" i="1" baseline="0" dirty="0">
                <a:latin typeface="Tahoma" pitchFamily="34" charset="0"/>
                <a:ea typeface="Tahoma" pitchFamily="34" charset="0"/>
                <a:cs typeface="Tahoma" pitchFamily="34" charset="0"/>
              </a:rPr>
              <a:t>“In All Wisdom And Spiritual Understanding”</a:t>
            </a:r>
          </a:p>
          <a:p>
            <a:pPr lvl="1"/>
            <a:r>
              <a:rPr lang="en-US" baseline="0" dirty="0">
                <a:latin typeface="Tahoma" pitchFamily="34" charset="0"/>
                <a:ea typeface="Tahoma" pitchFamily="34" charset="0"/>
                <a:cs typeface="Tahoma" pitchFamily="34" charset="0"/>
              </a:rPr>
              <a:t>James 1:5 Prayer</a:t>
            </a:r>
          </a:p>
          <a:p>
            <a:pPr lvl="1"/>
            <a:r>
              <a:rPr lang="en-US" baseline="0" dirty="0">
                <a:latin typeface="Tahoma" pitchFamily="34" charset="0"/>
                <a:ea typeface="Tahoma" pitchFamily="34" charset="0"/>
                <a:cs typeface="Tahoma" pitchFamily="34" charset="0"/>
              </a:rPr>
              <a:t>Ephesians 3:3-5 </a:t>
            </a:r>
            <a:r>
              <a:rPr lang="en-US" dirty="0">
                <a:latin typeface="Tahoma" pitchFamily="34" charset="0"/>
                <a:ea typeface="Tahoma" pitchFamily="34" charset="0"/>
                <a:cs typeface="Tahoma" pitchFamily="34" charset="0"/>
              </a:rPr>
              <a:t>R</a:t>
            </a:r>
            <a:r>
              <a:rPr lang="en-US" baseline="0" dirty="0">
                <a:latin typeface="Tahoma" pitchFamily="34" charset="0"/>
                <a:ea typeface="Tahoma" pitchFamily="34" charset="0"/>
                <a:cs typeface="Tahoma" pitchFamily="34" charset="0"/>
              </a:rPr>
              <a:t>ead the word</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3" end="3"/>
                                            </p:txEl>
                                          </p:spTgt>
                                        </p:tgtEl>
                                        <p:attrNameLst>
                                          <p:attrName>ppt_h</p:attrName>
                                        </p:attrNameLst>
                                      </p:cBhvr>
                                      <p:tavLst>
                                        <p:tav tm="0">
                                          <p:val>
                                            <p:strVal val="#ppt_h"/>
                                          </p:val>
                                        </p:tav>
                                        <p:tav tm="100000">
                                          <p:val>
                                            <p:strVal val="#ppt_h"/>
                                          </p:val>
                                        </p:tav>
                                      </p:tavLst>
                                    </p:anim>
                                  </p:childTnLst>
                                </p:cTn>
                              </p:par>
                              <p:par>
                                <p:cTn id="32" presetID="17" presetClass="entr" presetSubtype="1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strVal val="#ppt_h"/>
                                          </p:val>
                                        </p:tav>
                                        <p:tav tm="100000">
                                          <p:val>
                                            <p:strVal val="#ppt_h"/>
                                          </p:val>
                                        </p:tav>
                                      </p:tavLst>
                                    </p:anim>
                                  </p:childTnLst>
                                </p:cTn>
                              </p:par>
                              <p:par>
                                <p:cTn id="36" presetID="17" presetClass="entr" presetSubtype="1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b="1" baseline="0" dirty="0"/>
              <a:t>Paul’s Prayer For The Colossians</a:t>
            </a:r>
            <a:endParaRPr lang="en-US" dirty="0"/>
          </a:p>
        </p:txBody>
      </p:sp>
      <p:sp>
        <p:nvSpPr>
          <p:cNvPr id="3" name="Content Placeholder 2"/>
          <p:cNvSpPr>
            <a:spLocks noGrp="1"/>
          </p:cNvSpPr>
          <p:nvPr>
            <p:ph idx="1"/>
          </p:nvPr>
        </p:nvSpPr>
        <p:spPr>
          <a:xfrm>
            <a:off x="381000" y="1412874"/>
            <a:ext cx="8382000" cy="2609945"/>
          </a:xfrm>
          <a:noFill/>
        </p:spPr>
        <p:txBody>
          <a:bodyPr/>
          <a:lstStyle/>
          <a:p>
            <a:r>
              <a:rPr lang="en-US" b="1" baseline="0" dirty="0">
                <a:solidFill>
                  <a:srgbClr val="FF0000"/>
                </a:solidFill>
                <a:latin typeface="Tahoma" pitchFamily="34" charset="0"/>
                <a:ea typeface="Tahoma" pitchFamily="34" charset="0"/>
                <a:cs typeface="Tahoma" pitchFamily="34" charset="0"/>
              </a:rPr>
              <a:t>Why Is Being Filled with Such Knowledge So Important?</a:t>
            </a:r>
            <a:endParaRPr lang="en-US" baseline="0" dirty="0">
              <a:solidFill>
                <a:srgbClr val="FF0000"/>
              </a:solidFill>
              <a:latin typeface="Tahoma" pitchFamily="34" charset="0"/>
              <a:ea typeface="Tahoma" pitchFamily="34" charset="0"/>
              <a:cs typeface="Tahoma" pitchFamily="34" charset="0"/>
            </a:endParaRPr>
          </a:p>
          <a:p>
            <a:pPr lvl="1"/>
            <a:r>
              <a:rPr lang="en-US" baseline="0" dirty="0">
                <a:latin typeface="Tahoma" pitchFamily="34" charset="0"/>
                <a:ea typeface="Tahoma" pitchFamily="34" charset="0"/>
                <a:cs typeface="Tahoma" pitchFamily="34" charset="0"/>
              </a:rPr>
              <a:t>Lack of knowledge always a problem </a:t>
            </a:r>
            <a:br>
              <a:rPr lang="en-US" baseline="0" dirty="0">
                <a:latin typeface="Tahoma" pitchFamily="34" charset="0"/>
                <a:ea typeface="Tahoma" pitchFamily="34" charset="0"/>
                <a:cs typeface="Tahoma" pitchFamily="34" charset="0"/>
              </a:rPr>
            </a:br>
            <a:r>
              <a:rPr lang="en-US" baseline="0" dirty="0">
                <a:latin typeface="Tahoma" pitchFamily="34" charset="0"/>
                <a:ea typeface="Tahoma" pitchFamily="34" charset="0"/>
                <a:cs typeface="Tahoma" pitchFamily="34" charset="0"/>
              </a:rPr>
              <a:t>– cf. Hosea 4:6</a:t>
            </a:r>
          </a:p>
          <a:p>
            <a:pPr lvl="1"/>
            <a:r>
              <a:rPr lang="en-US" baseline="0" dirty="0">
                <a:latin typeface="Tahoma" pitchFamily="34" charset="0"/>
                <a:ea typeface="Tahoma" pitchFamily="34" charset="0"/>
                <a:cs typeface="Tahoma" pitchFamily="34" charset="0"/>
              </a:rPr>
              <a:t>It is essential to our renewal in becoming like Christ – Colossians 3:8-10</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457200" y="1600200"/>
            <a:ext cx="8229600" cy="3151632"/>
          </a:xfrm>
          <a:noFill/>
        </p:spPr>
        <p:txBody>
          <a:bodyPr>
            <a:spAutoFit/>
          </a:bodyPr>
          <a:lstStyle/>
          <a:p>
            <a:pPr>
              <a:buNone/>
            </a:pPr>
            <a:r>
              <a:rPr lang="en-US" b="1" baseline="0" dirty="0">
                <a:solidFill>
                  <a:srgbClr val="FF0000"/>
                </a:solidFill>
                <a:latin typeface="Tahoma" pitchFamily="34" charset="0"/>
                <a:ea typeface="Tahoma" pitchFamily="34" charset="0"/>
                <a:cs typeface="Tahoma" pitchFamily="34" charset="0"/>
              </a:rPr>
              <a:t>For what did he pray? 1:10-14</a:t>
            </a:r>
          </a:p>
          <a:p>
            <a:r>
              <a:rPr lang="en-US" i="1" baseline="0" dirty="0">
                <a:latin typeface="Tahoma" pitchFamily="34" charset="0"/>
                <a:ea typeface="Tahoma" pitchFamily="34" charset="0"/>
                <a:cs typeface="Tahoma" pitchFamily="34" charset="0"/>
              </a:rPr>
              <a:t>“Walk worthy of the lord, fully pleasing him”</a:t>
            </a:r>
            <a:r>
              <a:rPr lang="en-US" baseline="0" dirty="0">
                <a:latin typeface="Tahoma" pitchFamily="34" charset="0"/>
                <a:ea typeface="Tahoma" pitchFamily="34" charset="0"/>
                <a:cs typeface="Tahoma" pitchFamily="34" charset="0"/>
              </a:rPr>
              <a:t> NKJV</a:t>
            </a:r>
          </a:p>
          <a:p>
            <a:pPr lvl="1"/>
            <a:r>
              <a:rPr lang="en-US" baseline="0" dirty="0">
                <a:latin typeface="Tahoma" pitchFamily="34" charset="0"/>
                <a:ea typeface="Tahoma" pitchFamily="34" charset="0"/>
                <a:cs typeface="Tahoma" pitchFamily="34" charset="0"/>
              </a:rPr>
              <a:t>To conduct ourselves in a manner </a:t>
            </a:r>
            <a:r>
              <a:rPr lang="en-US" i="1" baseline="0" dirty="0">
                <a:latin typeface="Tahoma" pitchFamily="34" charset="0"/>
                <a:ea typeface="Tahoma" pitchFamily="34" charset="0"/>
                <a:cs typeface="Tahoma" pitchFamily="34" charset="0"/>
              </a:rPr>
              <a:t>WORTHY</a:t>
            </a:r>
            <a:r>
              <a:rPr lang="en-US" baseline="0" dirty="0">
                <a:latin typeface="Tahoma" pitchFamily="34" charset="0"/>
                <a:ea typeface="Tahoma" pitchFamily="34" charset="0"/>
                <a:cs typeface="Tahoma" pitchFamily="34" charset="0"/>
              </a:rPr>
              <a:t> of the Lord – Ephesians 4:1</a:t>
            </a:r>
          </a:p>
          <a:p>
            <a:pPr lvl="1"/>
            <a:r>
              <a:rPr lang="en-US" baseline="0" dirty="0">
                <a:latin typeface="Tahoma" pitchFamily="34" charset="0"/>
                <a:ea typeface="Tahoma" pitchFamily="34" charset="0"/>
                <a:cs typeface="Tahoma" pitchFamily="34" charset="0"/>
              </a:rPr>
              <a:t>To conduct ourselves in a manner </a:t>
            </a:r>
            <a:r>
              <a:rPr lang="en-US" i="1" baseline="0" dirty="0">
                <a:latin typeface="Tahoma" pitchFamily="34" charset="0"/>
                <a:ea typeface="Tahoma" pitchFamily="34" charset="0"/>
                <a:cs typeface="Tahoma" pitchFamily="34" charset="0"/>
              </a:rPr>
              <a:t>FULLY PLEASING HIM</a:t>
            </a:r>
            <a:r>
              <a:rPr lang="en-US" baseline="0" dirty="0">
                <a:latin typeface="Tahoma" pitchFamily="34" charset="0"/>
                <a:ea typeface="Tahoma" pitchFamily="34" charset="0"/>
                <a:cs typeface="Tahoma" pitchFamily="34" charset="0"/>
              </a:rPr>
              <a:t>. cf. Luke. 6:46</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76200" y="1219200"/>
            <a:ext cx="8991600" cy="5673861"/>
          </a:xfrm>
          <a:noFill/>
        </p:spPr>
        <p:txBody>
          <a:bodyPr wrap="square">
            <a:spAutoFit/>
          </a:bodyPr>
          <a:lstStyle/>
          <a:p>
            <a:pPr>
              <a:buNone/>
            </a:pPr>
            <a:r>
              <a:rPr lang="en-US" b="1" baseline="0" dirty="0">
                <a:solidFill>
                  <a:srgbClr val="FF0000"/>
                </a:solidFill>
                <a:latin typeface="Tahoma" pitchFamily="34" charset="0"/>
                <a:ea typeface="Tahoma" pitchFamily="34" charset="0"/>
                <a:cs typeface="Tahoma" pitchFamily="34" charset="0"/>
              </a:rPr>
              <a:t>For what did he pray? 1:10-14</a:t>
            </a:r>
          </a:p>
          <a:p>
            <a:r>
              <a:rPr lang="en-US" i="1" baseline="0" dirty="0">
                <a:latin typeface="Tahoma" pitchFamily="34" charset="0"/>
                <a:ea typeface="Tahoma" pitchFamily="34" charset="0"/>
                <a:cs typeface="Tahoma" pitchFamily="34" charset="0"/>
              </a:rPr>
              <a:t>“Walk Worthy of the Lord, FULLY Pleasing Him”</a:t>
            </a:r>
          </a:p>
          <a:p>
            <a:pPr lvl="1"/>
            <a:r>
              <a:rPr lang="en-US" b="1" baseline="0" dirty="0">
                <a:solidFill>
                  <a:srgbClr val="FF0000"/>
                </a:solidFill>
                <a:latin typeface="Tahoma" pitchFamily="34" charset="0"/>
                <a:ea typeface="Tahoma" pitchFamily="34" charset="0"/>
                <a:cs typeface="Tahoma" pitchFamily="34" charset="0"/>
              </a:rPr>
              <a:t>We do not please God by accident.</a:t>
            </a:r>
          </a:p>
          <a:p>
            <a:pPr>
              <a:buNone/>
            </a:pPr>
            <a:r>
              <a:rPr lang="en-US" sz="3300" baseline="0" dirty="0">
                <a:latin typeface="Tahoma" pitchFamily="34" charset="0"/>
                <a:ea typeface="Tahoma" pitchFamily="34" charset="0"/>
                <a:cs typeface="Tahoma" pitchFamily="34" charset="0"/>
              </a:rPr>
              <a:t>2 Cor</a:t>
            </a:r>
            <a:r>
              <a:rPr lang="en-US" sz="3300" dirty="0">
                <a:latin typeface="Tahoma" pitchFamily="34" charset="0"/>
                <a:ea typeface="Tahoma" pitchFamily="34" charset="0"/>
                <a:cs typeface="Tahoma" pitchFamily="34" charset="0"/>
              </a:rPr>
              <a:t>inthians</a:t>
            </a:r>
            <a:r>
              <a:rPr lang="en-US" sz="3300" baseline="0" dirty="0">
                <a:latin typeface="Tahoma" pitchFamily="34" charset="0"/>
                <a:ea typeface="Tahoma" pitchFamily="34" charset="0"/>
                <a:cs typeface="Tahoma" pitchFamily="34" charset="0"/>
              </a:rPr>
              <a:t> 5:6-9, “</a:t>
            </a:r>
            <a:r>
              <a:rPr lang="en-US" sz="3300" i="1" baseline="0" dirty="0">
                <a:latin typeface="Tahoma" pitchFamily="34" charset="0"/>
                <a:ea typeface="Tahoma" pitchFamily="34" charset="0"/>
                <a:cs typeface="Tahoma" pitchFamily="34" charset="0"/>
              </a:rPr>
              <a:t>Being therefore always of good courage, and knowing that, whilst we are at home in the body, we are absent from the Lord (for we walk by faith, not by sight); we are of good courage, I say, and are willing rather to be absent from the body, and to be at home with the Lord. </a:t>
            </a:r>
            <a:r>
              <a:rPr lang="en-US" sz="3300" i="1" u="sng" baseline="0" dirty="0">
                <a:latin typeface="Tahoma" pitchFamily="34" charset="0"/>
                <a:ea typeface="Tahoma" pitchFamily="34" charset="0"/>
                <a:cs typeface="Tahoma" pitchFamily="34" charset="0"/>
              </a:rPr>
              <a:t>Wherefore also we make it our aim</a:t>
            </a:r>
            <a:r>
              <a:rPr lang="en-US" sz="3300" i="1" baseline="0" dirty="0">
                <a:latin typeface="Tahoma" pitchFamily="34" charset="0"/>
                <a:ea typeface="Tahoma" pitchFamily="34" charset="0"/>
                <a:cs typeface="Tahoma" pitchFamily="34" charset="0"/>
              </a:rPr>
              <a:t>, whether at home or absent, </a:t>
            </a:r>
            <a:r>
              <a:rPr lang="en-US" sz="3300" i="1" u="sng" baseline="0" dirty="0">
                <a:latin typeface="Tahoma" pitchFamily="34" charset="0"/>
                <a:ea typeface="Tahoma" pitchFamily="34" charset="0"/>
                <a:cs typeface="Tahoma" pitchFamily="34" charset="0"/>
              </a:rPr>
              <a:t>to be well-pleasing unto him</a:t>
            </a:r>
            <a:r>
              <a:rPr lang="en-US" sz="3300" i="1" baseline="0" dirty="0">
                <a:latin typeface="Tahoma" pitchFamily="34" charset="0"/>
                <a:ea typeface="Tahoma" pitchFamily="34" charset="0"/>
                <a:cs typeface="Tahoma" pitchFamily="34" charset="0"/>
              </a:rPr>
              <a:t>.”</a:t>
            </a:r>
            <a:endParaRPr lang="en-US" sz="3300" baseline="0" dirty="0">
              <a:latin typeface="Tahoma" pitchFamily="34" charset="0"/>
              <a:ea typeface="Tahoma" pitchFamily="34" charset="0"/>
              <a:cs typeface="Tahoma" pitchFamily="34" charset="0"/>
            </a:endParaRP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381000" y="1143000"/>
            <a:ext cx="8382000" cy="5550366"/>
          </a:xfrm>
          <a:noFill/>
        </p:spPr>
        <p:txBody>
          <a:bodyPr>
            <a:spAutoFit/>
          </a:bodyPr>
          <a:lstStyle/>
          <a:p>
            <a:pPr>
              <a:buNone/>
            </a:pPr>
            <a:r>
              <a:rPr lang="en-US" b="1" baseline="0" dirty="0">
                <a:solidFill>
                  <a:srgbClr val="FF0000"/>
                </a:solidFill>
                <a:latin typeface="Tahoma" pitchFamily="34" charset="0"/>
                <a:ea typeface="Tahoma" pitchFamily="34" charset="0"/>
                <a:cs typeface="Tahoma" pitchFamily="34" charset="0"/>
              </a:rPr>
              <a:t>For what did he pray? 1:10-14</a:t>
            </a:r>
          </a:p>
          <a:p>
            <a:r>
              <a:rPr lang="en-US" i="1" baseline="0" dirty="0">
                <a:latin typeface="Tahoma" pitchFamily="34" charset="0"/>
                <a:ea typeface="Tahoma" pitchFamily="34" charset="0"/>
                <a:cs typeface="Tahoma" pitchFamily="34" charset="0"/>
              </a:rPr>
              <a:t>“Walk worthy of the lord, fully pleasing him” </a:t>
            </a:r>
          </a:p>
          <a:p>
            <a:pPr>
              <a:buNone/>
            </a:pPr>
            <a:endParaRPr lang="en-US" i="1" baseline="0" dirty="0">
              <a:latin typeface="Tahoma" pitchFamily="34" charset="0"/>
              <a:ea typeface="Tahoma" pitchFamily="34" charset="0"/>
              <a:cs typeface="Tahoma" pitchFamily="34" charset="0"/>
            </a:endParaRPr>
          </a:p>
          <a:p>
            <a:pPr>
              <a:lnSpc>
                <a:spcPct val="120000"/>
              </a:lnSpc>
              <a:buNone/>
            </a:pPr>
            <a:r>
              <a:rPr lang="en-US" dirty="0">
                <a:latin typeface="Tahoma" pitchFamily="34" charset="0"/>
                <a:ea typeface="Tahoma" pitchFamily="34" charset="0"/>
                <a:cs typeface="Tahoma" pitchFamily="34" charset="0"/>
              </a:rPr>
              <a:t>Ephesians 5:8-10, </a:t>
            </a:r>
            <a:r>
              <a:rPr lang="en-US" i="1" baseline="0" dirty="0">
                <a:latin typeface="Tahoma" pitchFamily="34" charset="0"/>
                <a:ea typeface="Tahoma" pitchFamily="34" charset="0"/>
                <a:cs typeface="Tahoma" pitchFamily="34" charset="0"/>
              </a:rPr>
              <a:t>“For ye were once darkness, but are now light in the Lord: walk as children of light (for the fruit of the light is in all goodness and righteousness and truth), </a:t>
            </a:r>
            <a:r>
              <a:rPr lang="en-US" i="1" u="sng" baseline="0" dirty="0">
                <a:latin typeface="Tahoma" pitchFamily="34" charset="0"/>
                <a:ea typeface="Tahoma" pitchFamily="34" charset="0"/>
                <a:cs typeface="Tahoma" pitchFamily="34" charset="0"/>
              </a:rPr>
              <a:t>proving what is well-pleasing unto the Lord</a:t>
            </a:r>
            <a:r>
              <a:rPr lang="en-US" i="1" baseline="0" dirty="0">
                <a:latin typeface="Tahoma" pitchFamily="34" charset="0"/>
                <a:ea typeface="Tahoma" pitchFamily="34" charset="0"/>
                <a:cs typeface="Tahoma" pitchFamily="34" charset="0"/>
              </a:rPr>
              <a:t>” </a:t>
            </a:r>
            <a:endParaRPr lang="en-US" dirty="0">
              <a:latin typeface="Tahoma" pitchFamily="34" charset="0"/>
              <a:ea typeface="Tahoma" pitchFamily="34" charset="0"/>
              <a:cs typeface="Tahoma" pitchFamily="34" charset="0"/>
            </a:endParaRP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304800" y="1143000"/>
            <a:ext cx="8686800" cy="5678478"/>
          </a:xfrm>
          <a:noFill/>
        </p:spPr>
        <p:txBody>
          <a:bodyPr>
            <a:spAutoFit/>
          </a:bodyPr>
          <a:lstStyle/>
          <a:p>
            <a:pPr>
              <a:spcBef>
                <a:spcPts val="0"/>
              </a:spcBef>
              <a:buNone/>
            </a:pPr>
            <a:r>
              <a:rPr lang="en-US" sz="3800" b="1" baseline="0" dirty="0">
                <a:solidFill>
                  <a:srgbClr val="FF0000"/>
                </a:solidFill>
              </a:rPr>
              <a:t>For what did he pray? 1:10-14</a:t>
            </a:r>
          </a:p>
          <a:p>
            <a:pPr>
              <a:spcBef>
                <a:spcPts val="0"/>
              </a:spcBef>
              <a:buNone/>
            </a:pPr>
            <a:r>
              <a:rPr lang="en-US" i="1" baseline="0" dirty="0"/>
              <a:t>Conduct Worthy of the Lord, Fully Pleasing Him</a:t>
            </a:r>
            <a:r>
              <a:rPr lang="en-US" baseline="0" dirty="0"/>
              <a:t>, </a:t>
            </a:r>
            <a:br>
              <a:rPr lang="en-US" baseline="0" dirty="0"/>
            </a:br>
            <a:r>
              <a:rPr lang="en-US" baseline="0" dirty="0"/>
              <a:t>Is One in Which We Are:</a:t>
            </a:r>
          </a:p>
          <a:p>
            <a:pPr>
              <a:spcBef>
                <a:spcPts val="0"/>
              </a:spcBef>
            </a:pPr>
            <a:r>
              <a:rPr lang="en-US" i="1" baseline="0" dirty="0"/>
              <a:t>“</a:t>
            </a:r>
            <a:r>
              <a:rPr lang="en-US" i="1" u="sng" baseline="0" dirty="0"/>
              <a:t>Being fruitful in every good work</a:t>
            </a:r>
            <a:r>
              <a:rPr lang="en-US" i="1" baseline="0" dirty="0"/>
              <a:t>”</a:t>
            </a:r>
            <a:r>
              <a:rPr lang="en-US" baseline="0" dirty="0"/>
              <a:t> (10)</a:t>
            </a:r>
          </a:p>
          <a:p>
            <a:pPr lvl="1">
              <a:spcBef>
                <a:spcPts val="0"/>
              </a:spcBef>
            </a:pPr>
            <a:r>
              <a:rPr lang="en-US" baseline="0" dirty="0"/>
              <a:t>Not just “one,” but </a:t>
            </a:r>
            <a:r>
              <a:rPr lang="en-US" sz="3800" i="1" baseline="0" dirty="0"/>
              <a:t>“EVERY” </a:t>
            </a:r>
            <a:r>
              <a:rPr lang="en-US" baseline="0" dirty="0"/>
              <a:t>good work –</a:t>
            </a:r>
            <a:br>
              <a:rPr lang="en-US" baseline="0" dirty="0"/>
            </a:br>
            <a:r>
              <a:rPr lang="en-US" baseline="0" dirty="0"/>
              <a:t>cf. Titus 2:14; 3:1</a:t>
            </a:r>
          </a:p>
          <a:p>
            <a:pPr lvl="1">
              <a:spcBef>
                <a:spcPts val="0"/>
              </a:spcBef>
            </a:pPr>
            <a:r>
              <a:rPr lang="en-US" baseline="0" dirty="0"/>
              <a:t>For this we have been </a:t>
            </a:r>
            <a:r>
              <a:rPr lang="en-US" sz="3300" i="1" baseline="0" dirty="0"/>
              <a:t>“created in Christ Jesus”</a:t>
            </a:r>
            <a:br>
              <a:rPr lang="en-US" sz="3300" i="1" baseline="0" dirty="0"/>
            </a:br>
            <a:r>
              <a:rPr lang="en-US" sz="3300" i="1" baseline="0" dirty="0"/>
              <a:t> </a:t>
            </a:r>
            <a:r>
              <a:rPr lang="en-US" baseline="0" dirty="0"/>
              <a:t>– Ephesians 2:10</a:t>
            </a:r>
          </a:p>
          <a:p>
            <a:pPr lvl="1">
              <a:spcBef>
                <a:spcPts val="0"/>
              </a:spcBef>
            </a:pPr>
            <a:r>
              <a:rPr lang="en-US" baseline="0" dirty="0"/>
              <a:t>Why? So that God may be glorified – Matthew 5:16</a:t>
            </a:r>
          </a:p>
          <a:p>
            <a:pPr lvl="1">
              <a:spcBef>
                <a:spcPts val="0"/>
              </a:spcBef>
            </a:pPr>
            <a:r>
              <a:rPr lang="en-US" baseline="0" dirty="0"/>
              <a:t>What sort of good works? – cf. Matthew 25:37-40; James 1:27</a:t>
            </a:r>
          </a:p>
          <a:p>
            <a:pPr lvl="1">
              <a:spcBef>
                <a:spcPts val="0"/>
              </a:spcBef>
              <a:buNone/>
            </a:pPr>
            <a:endParaRPr lang="en-US" baseline="0" dirty="0"/>
          </a:p>
          <a:p>
            <a:pPr>
              <a:spcBef>
                <a:spcPts val="0"/>
              </a:spcBef>
            </a:pPr>
            <a:r>
              <a:rPr lang="en-US" b="1" baseline="0" dirty="0">
                <a:solidFill>
                  <a:srgbClr val="FF0000"/>
                </a:solidFill>
              </a:rPr>
              <a:t>Are we being fruitful?</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7" presetClass="entr" presetSubtype="10"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p:cTn id="48"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20"/>
            <a:ext cx="8229600" cy="664797"/>
          </a:xfrm>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76200" y="685800"/>
            <a:ext cx="8991600" cy="6004721"/>
          </a:xfrm>
          <a:noFill/>
        </p:spPr>
        <p:txBody>
          <a:bodyPr wrap="square">
            <a:spAutoFit/>
          </a:bodyPr>
          <a:lstStyle/>
          <a:p>
            <a:pPr>
              <a:spcBef>
                <a:spcPts val="600"/>
              </a:spcBef>
              <a:buNone/>
            </a:pPr>
            <a:r>
              <a:rPr lang="en-US" sz="2800" baseline="0" dirty="0"/>
              <a:t>Conduct “</a:t>
            </a:r>
            <a:r>
              <a:rPr lang="en-US" sz="2800" i="1" baseline="0" dirty="0"/>
              <a:t>Worthy of the Lord, Fully Pleasing Him</a:t>
            </a:r>
            <a:r>
              <a:rPr lang="en-US" sz="2800" baseline="0" dirty="0"/>
              <a:t>,” Is One in Which We Are:</a:t>
            </a:r>
          </a:p>
          <a:p>
            <a:pPr>
              <a:lnSpc>
                <a:spcPct val="120000"/>
              </a:lnSpc>
              <a:spcBef>
                <a:spcPts val="600"/>
              </a:spcBef>
            </a:pPr>
            <a:r>
              <a:rPr lang="en-US" sz="2800" i="1" dirty="0"/>
              <a:t>“</a:t>
            </a:r>
            <a:r>
              <a:rPr lang="en-US" sz="2800" i="1" u="sng" baseline="0" dirty="0"/>
              <a:t>Increasing in the knowledge of God</a:t>
            </a:r>
            <a:r>
              <a:rPr lang="en-US" sz="2800" i="1" baseline="0" dirty="0"/>
              <a:t>”</a:t>
            </a:r>
          </a:p>
          <a:p>
            <a:pPr lvl="1">
              <a:lnSpc>
                <a:spcPct val="120000"/>
              </a:lnSpc>
              <a:spcBef>
                <a:spcPts val="600"/>
              </a:spcBef>
            </a:pPr>
            <a:r>
              <a:rPr lang="en-US" sz="2400" baseline="0" dirty="0"/>
              <a:t>We need to grow in the knowledge of God HIMSELF, not just His will – cf. Jeremiah 9:23-24; </a:t>
            </a:r>
            <a:r>
              <a:rPr lang="en-US" baseline="0" dirty="0"/>
              <a:t>cf. 2 Timothy 1:12; 1 John 2:3-4</a:t>
            </a:r>
          </a:p>
          <a:p>
            <a:pPr marL="0" indent="0">
              <a:spcBef>
                <a:spcPts val="600"/>
              </a:spcBef>
              <a:buNone/>
            </a:pPr>
            <a:r>
              <a:rPr lang="en-US" sz="4000" b="1" dirty="0">
                <a:solidFill>
                  <a:srgbClr val="FF0000"/>
                </a:solidFill>
              </a:rPr>
              <a:t>How can one truly know God?</a:t>
            </a:r>
          </a:p>
          <a:p>
            <a:pPr>
              <a:spcBef>
                <a:spcPts val="600"/>
              </a:spcBef>
            </a:pPr>
            <a:r>
              <a:rPr lang="en-US" dirty="0"/>
              <a:t>Through CREATION – Psalms 19:1;</a:t>
            </a:r>
            <a:br>
              <a:rPr lang="en-US" dirty="0"/>
            </a:br>
            <a:r>
              <a:rPr lang="en-US" dirty="0"/>
              <a:t>Romans 1:18-20</a:t>
            </a:r>
          </a:p>
          <a:p>
            <a:pPr>
              <a:spcBef>
                <a:spcPts val="600"/>
              </a:spcBef>
            </a:pPr>
            <a:r>
              <a:rPr lang="en-US" dirty="0"/>
              <a:t>Through inspired REVELATION</a:t>
            </a:r>
            <a:br>
              <a:rPr lang="en-US" dirty="0"/>
            </a:br>
            <a:r>
              <a:rPr lang="en-US" dirty="0"/>
              <a:t>(cf. the Psalms and the prophets)</a:t>
            </a:r>
          </a:p>
          <a:p>
            <a:pPr>
              <a:spcBef>
                <a:spcPts val="600"/>
              </a:spcBef>
            </a:pPr>
            <a:r>
              <a:rPr lang="en-US" dirty="0"/>
              <a:t>Through JESUS – John 14:7-9; Colossians 2:9</a:t>
            </a:r>
            <a:endParaRPr lang="en-US" b="1" dirty="0">
              <a:solidFill>
                <a:srgbClr val="FF0000"/>
              </a:solidFill>
            </a:endParaRPr>
          </a:p>
          <a:p>
            <a:pPr>
              <a:spcBef>
                <a:spcPts val="600"/>
              </a:spcBef>
            </a:pPr>
            <a:r>
              <a:rPr lang="en-US" b="1" dirty="0">
                <a:solidFill>
                  <a:srgbClr val="FF0000"/>
                </a:solidFill>
              </a:rPr>
              <a:t>Are we daily increasing in this knowledge of God?</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7"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560"/>
            <a:ext cx="8382000" cy="664797"/>
          </a:xfrm>
          <a:noFill/>
        </p:spPr>
        <p:txBody>
          <a:bodyPr>
            <a:spAutoFit/>
          </a:bodyPr>
          <a:lstStyle/>
          <a:p>
            <a:r>
              <a:rPr lang="en-US" b="1" baseline="0" dirty="0"/>
              <a:t>Paul’s Prayer For The Colossians</a:t>
            </a:r>
            <a:endParaRPr lang="en-US" dirty="0"/>
          </a:p>
        </p:txBody>
      </p:sp>
      <p:sp>
        <p:nvSpPr>
          <p:cNvPr id="3" name="Content Placeholder 2"/>
          <p:cNvSpPr>
            <a:spLocks noGrp="1"/>
          </p:cNvSpPr>
          <p:nvPr>
            <p:ph idx="1"/>
          </p:nvPr>
        </p:nvSpPr>
        <p:spPr>
          <a:xfrm>
            <a:off x="381000" y="934720"/>
            <a:ext cx="8686800" cy="5367623"/>
          </a:xfrm>
          <a:noFill/>
        </p:spPr>
        <p:txBody>
          <a:bodyPr>
            <a:spAutoFit/>
          </a:bodyPr>
          <a:lstStyle/>
          <a:p>
            <a:pPr>
              <a:buNone/>
            </a:pPr>
            <a:r>
              <a:rPr lang="en-US" b="1" baseline="0" dirty="0">
                <a:solidFill>
                  <a:srgbClr val="FF0000"/>
                </a:solidFill>
              </a:rPr>
              <a:t>For what did he pray? </a:t>
            </a:r>
            <a:r>
              <a:rPr lang="en-US" baseline="0" dirty="0">
                <a:solidFill>
                  <a:srgbClr val="FF0000"/>
                </a:solidFill>
              </a:rPr>
              <a:t>(11)</a:t>
            </a:r>
            <a:endParaRPr lang="en-US" b="1" baseline="0" dirty="0">
              <a:solidFill>
                <a:srgbClr val="FF0000"/>
              </a:solidFill>
            </a:endParaRPr>
          </a:p>
          <a:p>
            <a:r>
              <a:rPr lang="en-US" i="1" baseline="0" dirty="0"/>
              <a:t>“Strengthened with all might, according to his glorious power”</a:t>
            </a:r>
            <a:r>
              <a:rPr lang="en-US" baseline="0" dirty="0"/>
              <a:t> </a:t>
            </a:r>
            <a:r>
              <a:rPr lang="en-US" sz="2600" baseline="0" dirty="0"/>
              <a:t>NKJV</a:t>
            </a:r>
            <a:r>
              <a:rPr lang="en-US" dirty="0"/>
              <a:t> (cf. </a:t>
            </a:r>
            <a:r>
              <a:rPr lang="en-US" baseline="0" dirty="0"/>
              <a:t>2 Timothy 1:7-8)</a:t>
            </a:r>
          </a:p>
          <a:p>
            <a:r>
              <a:rPr lang="en-US" sz="3500" baseline="0" dirty="0"/>
              <a:t>Paul often wrote about God’s </a:t>
            </a:r>
            <a:r>
              <a:rPr lang="en-US" sz="3500" i="1" baseline="0" dirty="0"/>
              <a:t>“glorious</a:t>
            </a:r>
            <a:r>
              <a:rPr lang="en-US" sz="3500" i="1" dirty="0"/>
              <a:t> power.”</a:t>
            </a:r>
            <a:endParaRPr lang="en-US" sz="3500" i="1" baseline="0" dirty="0"/>
          </a:p>
          <a:p>
            <a:pPr lvl="1"/>
            <a:r>
              <a:rPr lang="en-US" sz="3000" baseline="0" dirty="0"/>
              <a:t>He experienced it in his own life – Philippians 4:13</a:t>
            </a:r>
          </a:p>
          <a:p>
            <a:pPr lvl="1"/>
            <a:r>
              <a:rPr lang="en-US" sz="3000" baseline="0" dirty="0"/>
              <a:t>He wanted others to know about it –</a:t>
            </a:r>
            <a:br>
              <a:rPr lang="en-US" sz="3000" baseline="0" dirty="0"/>
            </a:br>
            <a:r>
              <a:rPr lang="en-US" sz="3000" baseline="0" dirty="0"/>
              <a:t>Ephesians 1:15-20</a:t>
            </a:r>
          </a:p>
          <a:p>
            <a:pPr lvl="1"/>
            <a:r>
              <a:rPr lang="en-US" sz="3000" baseline="0" dirty="0"/>
              <a:t>He identified it with the working of the Spirit in the inner man – Ephesians 3:16</a:t>
            </a:r>
          </a:p>
          <a:p>
            <a:pPr lvl="1"/>
            <a:r>
              <a:rPr lang="en-US" sz="3000" baseline="0" dirty="0"/>
              <a:t>He describes its greatness – Ephesians 3:20</a:t>
            </a:r>
          </a:p>
        </p:txBody>
      </p:sp>
      <p:sp>
        <p:nvSpPr>
          <p:cNvPr id="4" name="Slide Number Placeholder 3"/>
          <p:cNvSpPr>
            <a:spLocks noGrp="1"/>
          </p:cNvSpPr>
          <p:nvPr>
            <p:ph type="sldNum" sz="quarter" idx="4294967295"/>
          </p:nvPr>
        </p:nvSpPr>
        <p:spPr>
          <a:xfrm>
            <a:off x="7010400" y="6356350"/>
            <a:ext cx="2133600" cy="365125"/>
          </a:xfrm>
          <a:prstGeom prst="rect">
            <a:avLst/>
          </a:prstGeom>
        </p:spPr>
        <p:txBody>
          <a:bodyPr/>
          <a:lstStyle/>
          <a:p>
            <a:pPr algn="r"/>
            <a:fld id="{AF20ED65-A090-42B9-9CBA-8C1C21EC0F4E}" type="slidenum">
              <a:rPr lang="en-US" smtClean="0"/>
              <a:pPr algn="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7" presetClass="entr" presetSubtype="1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theme/theme1.xml><?xml version="1.0" encoding="utf-8"?>
<a:theme xmlns:a="http://schemas.openxmlformats.org/drawingml/2006/main" name="Theme17">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extLst>
    <a:ext uri="{05A4C25C-085E-4340-85A3-A5531E510DB2}">
      <thm15:themeFamily xmlns:thm15="http://schemas.microsoft.com/office/thememl/2012/main" name="Theme17" id="{6C6C4A6E-9A3E-4319-87A1-D7420EBA1527}" vid="{827AC071-4273-4F69-BBB3-61933489B5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Theme17</Template>
  <TotalTime>215</TotalTime>
  <Words>985</Words>
  <Application>Microsoft Office PowerPoint</Application>
  <PresentationFormat>On-screen Show (4:3)</PresentationFormat>
  <Paragraphs>91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Theme17</vt:lpstr>
      <vt:lpstr>Paul’s Prayer For The Colossians Colossians 1:9-14</vt:lpstr>
      <vt:lpstr>Paul’s Prayer For The Colossians</vt:lpstr>
      <vt:lpstr>Paul’s Prayer For The Colossians</vt:lpstr>
      <vt:lpstr>Paul’s Prayer For The Colossians</vt:lpstr>
      <vt:lpstr>Paul’s Prayer For The Colossians</vt:lpstr>
      <vt:lpstr>Paul’s Prayer For The Colossians</vt:lpstr>
      <vt:lpstr>Paul’s Prayer For The Colossians</vt:lpstr>
      <vt:lpstr>Paul’s Prayer For The Colossians</vt:lpstr>
      <vt:lpstr>Paul’s Prayer For The Colossians</vt:lpstr>
      <vt:lpstr>Paul’s Prayer For The Colossians</vt:lpstr>
      <vt:lpstr>Paul’s Prayer For The Colossians</vt:lpstr>
      <vt:lpstr>Paul’s Prayer For The Colossians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Paul’s Prayer For The Colossians</dc:title>
  <dc:creator>Micky Galloway</dc:creator>
  <cp:lastModifiedBy>Richard Lidh</cp:lastModifiedBy>
  <cp:revision>10</cp:revision>
  <cp:lastPrinted>2023-05-07T01:10:44Z</cp:lastPrinted>
  <dcterms:created xsi:type="dcterms:W3CDTF">2017-01-15T22:03:38Z</dcterms:created>
  <dcterms:modified xsi:type="dcterms:W3CDTF">2023-05-07T01:36:21Z</dcterms:modified>
</cp:coreProperties>
</file>